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CCCCFF"/>
    <a:srgbClr val="66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8255C-5A17-4448-A703-1424BBEDC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EAE0F-F928-4944-9931-3C9D0202E6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96E2E-7789-4F3F-96C3-DF0211A02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DF2B6-EDC1-458E-8491-970E7CE9C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64A08-0616-4DF2-8F2F-39E17714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09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60DE7-6687-49B6-81B3-975FDF766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89E516-0706-4CE8-B1EC-85E21DD41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56DDC-B5F8-4AF9-BB1C-439D0CB7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D1AA-1293-442A-9C6A-D2C6C19A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CC457-056D-47CA-BD15-C932DBE3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62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CD6CBF-3474-42E5-ACA3-313CDC909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03F80-8869-4E10-9A42-204A197D0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96386-80D3-418B-8487-0BB1570C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A9D9-74F0-4171-95C2-72CB2DBB4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CD746-F09B-454D-8986-CBB4171B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7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5EFF1-72E6-47CE-98CC-9171B22E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8B255-72DF-4E12-918F-4E3C28F26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CB7A-7FAE-4B65-8B66-B4086CEC2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8F2F4-D8EE-4B07-8DDD-DD76828F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520D2-D773-4DE4-AC7F-22A5DEEB0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21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6FCF1-BB5D-49B7-AA96-115F5D914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9F966-FB72-4194-89FC-BFAADA0DE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C17C3-BD3E-41D5-999B-52650D9EB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DF529-D6B8-453F-BCC3-55AB4FDBD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27172-42DE-4112-9B93-C814CE04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45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081D-AD4B-4FF4-B5EC-3A31818E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07C1D-6760-445B-B059-2D2DA4906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DE1A6-B79E-4AC4-8C91-F76A798DC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63883-2E25-4586-8003-FECF32CFF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0932E-D13B-4299-86A3-170943920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CDE09-74AA-48C1-BFBC-D5080DDD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5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78F13-6332-43DD-AA90-14D3CFE7F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3378A-4BE0-4668-B226-44DE3DBFC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0629B-433B-4026-862A-C109BB84B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AC96C9-D575-42E9-8D07-8A729F74D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367F8D-1874-4502-9114-C8608CEA9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78C07-876B-47BD-B689-F2F269C0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ECC064-A6A0-41FC-80B6-05B1EF425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F058EB-311B-4B35-A8BD-1B777943D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5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530A-E2B8-45A6-BA8E-D275F1021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92A945-FEE9-4C66-9742-8414CDC5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2B0453-6756-4DBC-A97C-BC19E5DC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73B10D-D9EF-4BAB-AA2C-F8AFB14A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9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DC0D48-D8B6-4619-B91F-E9BDA0D9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0E7704-4097-4C48-9A09-D03975484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117AB-563F-4CE0-860E-FB1A1856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6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12F4D-6A62-4F5D-A5C3-76C66DA70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D3DFA-7E5A-4376-A056-BEAF671C1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53EDC3-B0A3-4840-BEE5-44919E3D5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6C1AA-9434-40FD-AF65-4B980F30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0794B-0BAF-4E01-85C6-82AFCF23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BDBD1-979D-4BC2-886F-CB58E96FF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17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02E9E-16B4-43E7-95B5-501859E3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AD838A-E0FB-4FE6-8A68-4ACF92A6A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0375B-08FD-4090-B6BA-B624D3453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79EFA-C0E7-4BBB-B175-622808C8A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8E25A-C4AD-4F5C-94CC-57926F1F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F8343-214D-4872-895B-FD021C72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3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76522B-CC6E-49BC-9BAB-095928091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0CB3E-F554-48C5-9B6A-1BCCEBD9F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A2257-C943-4087-ABC4-AEFD963AAD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77A82-2B38-46D2-83B8-CA3EB9345363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D144D-0E00-4D5E-AAF2-EFB0E01ED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42436-BFCC-4EF7-B121-9BB1AE058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EE4AA-2FAA-4CDE-A9A8-7CBBBA56E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98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adgetsin.com/lenovo-ideapad-n20p-chromebook-with-touchscreen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ickasssuec.blogspot.com/2012/01/does-reading-martial-arts-books-enhance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Google_Classro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emreportunesco.wordpress.com/2017/10/05/let-teachers-teach-the-dangers-of-expanding-teacher-workload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abiusmaximus.com/2012/12/31/internet-communities-47427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churchforstarvingartists.wordpress.com/2011/09/14/saying-thank-you-clergy-edi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0EBBBE9-9C7D-4C82-BA18-72B70B9F7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3E0F004-F715-42FB-87E3-086C65425DD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601" y="4962418"/>
            <a:ext cx="1766640" cy="178770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A330B6C-1CF4-8D46-87D2-17C4038F20EE}"/>
              </a:ext>
            </a:extLst>
          </p:cNvPr>
          <p:cNvSpPr/>
          <p:nvPr/>
        </p:nvSpPr>
        <p:spPr>
          <a:xfrm>
            <a:off x="6762190" y="1233462"/>
            <a:ext cx="508933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schemeClr val="accent1">
                    <a:lumMod val="75000"/>
                  </a:schemeClr>
                </a:solidFill>
              </a:rPr>
              <a:t>Student Survey Feedback</a:t>
            </a:r>
            <a:br>
              <a:rPr lang="en-GB" sz="6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6000" dirty="0">
                <a:solidFill>
                  <a:schemeClr val="accent1">
                    <a:lumMod val="75000"/>
                  </a:schemeClr>
                </a:solidFill>
              </a:rPr>
              <a:t>on Remote Learning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4185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A2523-1EAF-4AF8-B85B-BE1141EA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468" y="80823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latin typeface="+mn-lt"/>
              </a:rPr>
              <a:t>Student Survey  January 2021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017C-F769-4E32-833B-07DB94653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Thank you to everyone who took part in the survey. </a:t>
            </a:r>
          </a:p>
          <a:p>
            <a:pPr marL="0" indent="0">
              <a:buNone/>
            </a:pPr>
            <a:endParaRPr lang="en-GB" sz="4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We have used the information to help us develop / clarify what we are doing with remote learning.</a:t>
            </a:r>
          </a:p>
          <a:p>
            <a:pPr marL="0" indent="0">
              <a:buNone/>
            </a:pPr>
            <a:endParaRPr lang="en-GB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2B08F761-E515-42D2-9633-F90DF7466F2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0" y="4460240"/>
            <a:ext cx="2262511" cy="229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693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A2523-1EAF-4AF8-B85B-BE1141EA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5224665"/>
          </a:xfrm>
        </p:spPr>
        <p:txBody>
          <a:bodyPr anchor="b">
            <a:normAutofit fontScale="90000"/>
          </a:bodyPr>
          <a:lstStyle/>
          <a:p>
            <a:r>
              <a:rPr lang="en-GB" sz="4800" b="1" i="1" dirty="0">
                <a:solidFill>
                  <a:srgbClr val="FFFF00"/>
                </a:solidFill>
                <a:latin typeface="+mn-lt"/>
              </a:rPr>
              <a:t>You told us…</a:t>
            </a:r>
            <a:br>
              <a:rPr lang="en-GB" sz="4000" b="1" i="1" dirty="0">
                <a:solidFill>
                  <a:srgbClr val="FFFFFF"/>
                </a:solidFill>
                <a:latin typeface="+mn-lt"/>
              </a:rPr>
            </a:br>
            <a:br>
              <a:rPr lang="en-GB" sz="4000" b="1" i="1" dirty="0">
                <a:solidFill>
                  <a:srgbClr val="FFFFFF"/>
                </a:solidFill>
                <a:latin typeface="+mn-lt"/>
              </a:rPr>
            </a:br>
            <a:br>
              <a:rPr lang="en-GB" sz="4000" b="1" i="1" dirty="0">
                <a:solidFill>
                  <a:srgbClr val="FFFFFF"/>
                </a:solidFill>
                <a:latin typeface="+mn-lt"/>
              </a:rPr>
            </a:br>
            <a:r>
              <a:rPr lang="en-GB" sz="4000" b="1" i="1" dirty="0">
                <a:solidFill>
                  <a:srgbClr val="FFFF00"/>
                </a:solidFill>
                <a:latin typeface="+mn-lt"/>
              </a:rPr>
              <a:t>Some people didn’t have a device to work on or were working on phones. </a:t>
            </a:r>
            <a:r>
              <a:rPr lang="en-GB" sz="4000" b="1" dirty="0">
                <a:solidFill>
                  <a:srgbClr val="FFFFFF"/>
                </a:solidFill>
                <a:latin typeface="+mn-lt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017C-F769-4E32-833B-07DB94653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We have provided Chromebooks to students who have told us they were struggling with home learning because of a lack of technology.</a:t>
            </a:r>
          </a:p>
          <a:p>
            <a:pPr marL="0" indent="0">
              <a:buNone/>
            </a:pPr>
            <a:endParaRPr lang="en-GB" sz="4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3000" i="1" dirty="0">
                <a:solidFill>
                  <a:schemeClr val="accent1">
                    <a:lumMod val="75000"/>
                  </a:schemeClr>
                </a:solidFill>
              </a:rPr>
              <a:t>If this is a problem for you – let us know. 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8165CE2-21D9-4694-8C14-CC1CE130BF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5607005"/>
            <a:ext cx="1256671" cy="1211381"/>
          </a:xfrm>
          <a:prstGeom prst="rect">
            <a:avLst/>
          </a:prstGeom>
        </p:spPr>
      </p:pic>
      <p:pic>
        <p:nvPicPr>
          <p:cNvPr id="5" name="Picture 4" descr="A picture containing text, electronics, computer&#10;&#10;Description automatically generated">
            <a:extLst>
              <a:ext uri="{FF2B5EF4-FFF2-40B4-BE49-F238E27FC236}">
                <a16:creationId xmlns:a16="http://schemas.microsoft.com/office/drawing/2014/main" id="{1DBC493F-6AA2-4171-BD6C-95A58B21DC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334624" y="39613"/>
            <a:ext cx="1803407" cy="13525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8F9530B-E9F0-4C9F-84A4-4D8A104933B3}"/>
              </a:ext>
            </a:extLst>
          </p:cNvPr>
          <p:cNvSpPr txBox="1"/>
          <p:nvPr/>
        </p:nvSpPr>
        <p:spPr>
          <a:xfrm>
            <a:off x="4351722" y="192670"/>
            <a:ext cx="322072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b="1" dirty="0"/>
              <a:t>Our response… </a:t>
            </a:r>
          </a:p>
        </p:txBody>
      </p:sp>
    </p:spTree>
    <p:extLst>
      <p:ext uri="{BB962C8B-B14F-4D97-AF65-F5344CB8AC3E}">
        <p14:creationId xmlns:p14="http://schemas.microsoft.com/office/powerpoint/2010/main" val="120179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A2523-1EAF-4AF8-B85B-BE1141EA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682" y="293266"/>
            <a:ext cx="3201366" cy="5224665"/>
          </a:xfrm>
        </p:spPr>
        <p:txBody>
          <a:bodyPr anchor="b">
            <a:normAutofit fontScale="90000"/>
          </a:bodyPr>
          <a:lstStyle/>
          <a:p>
            <a:r>
              <a:rPr lang="en-GB" sz="4800" b="1" i="1" dirty="0">
                <a:solidFill>
                  <a:srgbClr val="00FF00"/>
                </a:solidFill>
                <a:latin typeface="+mn-lt"/>
              </a:rPr>
              <a:t>You told us…</a:t>
            </a:r>
            <a:br>
              <a:rPr lang="en-GB" sz="4000" b="1" i="1" dirty="0">
                <a:solidFill>
                  <a:srgbClr val="FFFFFF"/>
                </a:solidFill>
                <a:latin typeface="+mn-lt"/>
              </a:rPr>
            </a:br>
            <a:br>
              <a:rPr lang="en-GB" sz="4000" b="1" i="1" dirty="0">
                <a:solidFill>
                  <a:srgbClr val="FFFFFF"/>
                </a:solidFill>
                <a:latin typeface="+mn-lt"/>
              </a:rPr>
            </a:br>
            <a:br>
              <a:rPr lang="en-GB" sz="4000" b="1" i="1" dirty="0">
                <a:solidFill>
                  <a:srgbClr val="FFFFFF"/>
                </a:solidFill>
                <a:latin typeface="+mn-lt"/>
              </a:rPr>
            </a:br>
            <a:r>
              <a:rPr lang="en-GB" sz="4000" b="1" i="1" dirty="0">
                <a:solidFill>
                  <a:srgbClr val="00FF00"/>
                </a:solidFill>
                <a:latin typeface="+mn-lt"/>
              </a:rPr>
              <a:t>You wanted less screen time and would read if you had more time.</a:t>
            </a:r>
            <a:r>
              <a:rPr lang="en-GB" sz="4000" b="1" dirty="0">
                <a:solidFill>
                  <a:srgbClr val="FFFFFF"/>
                </a:solidFill>
                <a:latin typeface="+mn-lt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017C-F769-4E32-833B-07DB94653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8858" y="9542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We introduced DEAR (Drop Everything and Read) for years 7-10 to give you time to read for pleasure and to have a break from your screens. </a:t>
            </a:r>
          </a:p>
          <a:p>
            <a:pPr marL="0" indent="0">
              <a:buNone/>
            </a:pPr>
            <a:r>
              <a:rPr lang="en-GB" b="1" i="1" dirty="0">
                <a:solidFill>
                  <a:srgbClr val="0070C0"/>
                </a:solidFill>
              </a:rPr>
              <a:t>Next DEAR is Tuesday 2</a:t>
            </a:r>
            <a:r>
              <a:rPr lang="en-GB" b="1" i="1" baseline="30000" dirty="0">
                <a:solidFill>
                  <a:srgbClr val="0070C0"/>
                </a:solidFill>
              </a:rPr>
              <a:t>nd</a:t>
            </a:r>
            <a:r>
              <a:rPr lang="en-GB" b="1" i="1" dirty="0">
                <a:solidFill>
                  <a:srgbClr val="0070C0"/>
                </a:solidFill>
              </a:rPr>
              <a:t> February – periods 5 and 6!</a:t>
            </a:r>
          </a:p>
          <a:p>
            <a:pPr marL="0" indent="0">
              <a:buNone/>
            </a:pPr>
            <a:endParaRPr lang="en-GB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8165CE2-21D9-4694-8C14-CC1CE130BF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614" y="5517931"/>
            <a:ext cx="1354417" cy="1300456"/>
          </a:xfrm>
          <a:prstGeom prst="rect">
            <a:avLst/>
          </a:prstGeom>
        </p:spPr>
      </p:pic>
      <p:pic>
        <p:nvPicPr>
          <p:cNvPr id="5" name="Picture 4" descr="A picture containing dog, indoor, brown, laying&#10;&#10;Description automatically generated">
            <a:extLst>
              <a:ext uri="{FF2B5EF4-FFF2-40B4-BE49-F238E27FC236}">
                <a16:creationId xmlns:a16="http://schemas.microsoft.com/office/drawing/2014/main" id="{CD2EF3C2-B4DA-4C3D-9964-CF30BF754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926648" y="10138"/>
            <a:ext cx="2276626" cy="15240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820516E-6299-4107-A26B-28012ACBF77A}"/>
              </a:ext>
            </a:extLst>
          </p:cNvPr>
          <p:cNvSpPr txBox="1"/>
          <p:nvPr/>
        </p:nvSpPr>
        <p:spPr>
          <a:xfrm>
            <a:off x="4351722" y="192670"/>
            <a:ext cx="3220720" cy="52322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GB" sz="2800" b="1" dirty="0"/>
              <a:t>Our response… </a:t>
            </a:r>
          </a:p>
        </p:txBody>
      </p:sp>
    </p:spTree>
    <p:extLst>
      <p:ext uri="{BB962C8B-B14F-4D97-AF65-F5344CB8AC3E}">
        <p14:creationId xmlns:p14="http://schemas.microsoft.com/office/powerpoint/2010/main" val="187752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A2523-1EAF-4AF8-B85B-BE1141EA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80" y="628546"/>
            <a:ext cx="3201366" cy="5224665"/>
          </a:xfrm>
        </p:spPr>
        <p:txBody>
          <a:bodyPr anchor="b">
            <a:normAutofit fontScale="90000"/>
          </a:bodyPr>
          <a:lstStyle/>
          <a:p>
            <a:r>
              <a:rPr lang="en-GB" sz="4800" b="1" i="1" dirty="0">
                <a:solidFill>
                  <a:srgbClr val="FFC000"/>
                </a:solidFill>
                <a:latin typeface="+mn-lt"/>
              </a:rPr>
              <a:t>You told us…</a:t>
            </a:r>
            <a:br>
              <a:rPr lang="en-GB" sz="4000" b="1" i="1" dirty="0">
                <a:solidFill>
                  <a:srgbClr val="FFC000"/>
                </a:solidFill>
                <a:latin typeface="+mn-lt"/>
              </a:rPr>
            </a:br>
            <a:br>
              <a:rPr lang="en-GB" sz="4000" b="1" i="1" dirty="0">
                <a:solidFill>
                  <a:srgbClr val="FFC000"/>
                </a:solidFill>
                <a:latin typeface="+mn-lt"/>
              </a:rPr>
            </a:br>
            <a:br>
              <a:rPr lang="en-GB" sz="4000" b="1" i="1" dirty="0">
                <a:solidFill>
                  <a:srgbClr val="FFC000"/>
                </a:solidFill>
                <a:latin typeface="+mn-lt"/>
              </a:rPr>
            </a:br>
            <a:r>
              <a:rPr lang="en-GB" sz="4000" b="1" i="1" dirty="0">
                <a:solidFill>
                  <a:srgbClr val="FFC000"/>
                </a:solidFill>
                <a:latin typeface="+mn-lt"/>
              </a:rPr>
              <a:t>About your preferences for lessons and would like more interactive  activities. </a:t>
            </a:r>
            <a:r>
              <a:rPr lang="en-GB" sz="4000" b="1" dirty="0">
                <a:solidFill>
                  <a:srgbClr val="FFFFFF"/>
                </a:solidFill>
                <a:latin typeface="+mn-lt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017C-F769-4E32-833B-07DB94653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8858" y="9542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400" dirty="0">
                <a:solidFill>
                  <a:schemeClr val="accent1">
                    <a:lumMod val="75000"/>
                  </a:schemeClr>
                </a:solidFill>
              </a:rPr>
              <a:t>Your teachers are working extremely hard to produce high quality lessons for you.</a:t>
            </a:r>
          </a:p>
          <a:p>
            <a:pPr marL="0" indent="0">
              <a:buNone/>
            </a:pPr>
            <a:endParaRPr lang="en-GB" sz="3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3400" dirty="0">
                <a:solidFill>
                  <a:schemeClr val="accent1">
                    <a:lumMod val="75000"/>
                  </a:schemeClr>
                </a:solidFill>
              </a:rPr>
              <a:t>Everyday your teachers are learning new things and trying new technology to bring you the most engaging lessons they can under the current circumstances. </a:t>
            </a:r>
          </a:p>
          <a:p>
            <a:pPr marL="0" indent="0">
              <a:buNone/>
            </a:pPr>
            <a:endParaRPr lang="en-GB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8165CE2-21D9-4694-8C14-CC1CE130BF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614" y="5517931"/>
            <a:ext cx="1354417" cy="1300456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443A9DF5-9AD9-44FB-9468-8725643E22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200640" y="-10142"/>
            <a:ext cx="1991360" cy="171595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3C043A5-BE9B-47E3-9404-8D7D45AC5D67}"/>
              </a:ext>
            </a:extLst>
          </p:cNvPr>
          <p:cNvSpPr txBox="1"/>
          <p:nvPr/>
        </p:nvSpPr>
        <p:spPr>
          <a:xfrm>
            <a:off x="4351722" y="192670"/>
            <a:ext cx="322072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b="1" dirty="0"/>
              <a:t>Our response… </a:t>
            </a:r>
          </a:p>
        </p:txBody>
      </p:sp>
    </p:spTree>
    <p:extLst>
      <p:ext uri="{BB962C8B-B14F-4D97-AF65-F5344CB8AC3E}">
        <p14:creationId xmlns:p14="http://schemas.microsoft.com/office/powerpoint/2010/main" val="2417026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A2523-1EAF-4AF8-B85B-BE1141EA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80" y="628546"/>
            <a:ext cx="3201366" cy="5224665"/>
          </a:xfrm>
        </p:spPr>
        <p:txBody>
          <a:bodyPr anchor="b">
            <a:normAutofit fontScale="90000"/>
          </a:bodyPr>
          <a:lstStyle/>
          <a:p>
            <a:r>
              <a:rPr lang="en-GB" sz="4800" b="1" i="1" dirty="0">
                <a:solidFill>
                  <a:srgbClr val="CCCCFF"/>
                </a:solidFill>
                <a:latin typeface="+mn-lt"/>
              </a:rPr>
              <a:t>You told us…</a:t>
            </a:r>
            <a:br>
              <a:rPr lang="en-GB" sz="4000" b="1" i="1" dirty="0">
                <a:solidFill>
                  <a:srgbClr val="CCCCFF"/>
                </a:solidFill>
                <a:latin typeface="+mn-lt"/>
              </a:rPr>
            </a:br>
            <a:br>
              <a:rPr lang="en-GB" sz="4000" b="1" i="1" dirty="0">
                <a:solidFill>
                  <a:srgbClr val="CCCCFF"/>
                </a:solidFill>
                <a:latin typeface="+mn-lt"/>
              </a:rPr>
            </a:br>
            <a:br>
              <a:rPr lang="en-GB" sz="4000" b="1" i="1" dirty="0">
                <a:solidFill>
                  <a:srgbClr val="CCCCFF"/>
                </a:solidFill>
                <a:latin typeface="+mn-lt"/>
              </a:rPr>
            </a:br>
            <a:r>
              <a:rPr lang="en-GB" sz="4000" b="1" i="1" dirty="0">
                <a:solidFill>
                  <a:srgbClr val="CCCCFF"/>
                </a:solidFill>
                <a:latin typeface="+mn-lt"/>
              </a:rPr>
              <a:t>About your concerns regarding your workload and the deadlines. </a:t>
            </a:r>
            <a:r>
              <a:rPr lang="en-GB" sz="4000" b="1" dirty="0">
                <a:solidFill>
                  <a:srgbClr val="FFFFFF"/>
                </a:solidFill>
                <a:latin typeface="+mn-lt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017C-F769-4E32-833B-07DB94653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254" y="954280"/>
            <a:ext cx="6868952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You should follow your timetable each day and complete the work set in the 40/50 minutes for your lesson. Ensure you complete the tasks to the best of your ability and submit what you have achieved in this time.</a:t>
            </a:r>
          </a:p>
          <a:p>
            <a:pPr marL="0" indent="0"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We do not expect you to work from 8.40am to 5pm each day. There is a 5pm deadline to allow you time to upload work etc. in case you have any difficulties doing this during the day. </a:t>
            </a:r>
          </a:p>
          <a:p>
            <a:pPr marL="0" indent="0">
              <a:buNone/>
            </a:pP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Your concerns about having too much to do has been shared with your teachers. Please talk to your teachers if there is too much work for you to cope with. 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8165CE2-21D9-4694-8C14-CC1CE130BF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614" y="5517931"/>
            <a:ext cx="1354417" cy="130045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3C043A5-BE9B-47E3-9404-8D7D45AC5D67}"/>
              </a:ext>
            </a:extLst>
          </p:cNvPr>
          <p:cNvSpPr txBox="1"/>
          <p:nvPr/>
        </p:nvSpPr>
        <p:spPr>
          <a:xfrm>
            <a:off x="4351722" y="192670"/>
            <a:ext cx="3220720" cy="523220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GB" sz="2800" b="1" dirty="0"/>
              <a:t>Our response… </a:t>
            </a:r>
          </a:p>
        </p:txBody>
      </p:sp>
      <p:pic>
        <p:nvPicPr>
          <p:cNvPr id="5" name="Picture 4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F11E0791-3D04-49D8-87FE-377ED84BA9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1145520" y="24246"/>
            <a:ext cx="1043432" cy="154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07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A2523-1EAF-4AF8-B85B-BE1141EA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80" y="628546"/>
            <a:ext cx="3201366" cy="5224665"/>
          </a:xfrm>
        </p:spPr>
        <p:txBody>
          <a:bodyPr anchor="b">
            <a:normAutofit fontScale="90000"/>
          </a:bodyPr>
          <a:lstStyle/>
          <a:p>
            <a:r>
              <a:rPr lang="en-GB" sz="4800" b="1" i="1" dirty="0">
                <a:solidFill>
                  <a:srgbClr val="66FFFF"/>
                </a:solidFill>
                <a:latin typeface="+mn-lt"/>
              </a:rPr>
              <a:t>You told us…</a:t>
            </a:r>
            <a:br>
              <a:rPr lang="en-GB" sz="4000" b="1" i="1" dirty="0">
                <a:solidFill>
                  <a:srgbClr val="66FFFF"/>
                </a:solidFill>
                <a:latin typeface="+mn-lt"/>
              </a:rPr>
            </a:br>
            <a:br>
              <a:rPr lang="en-GB" sz="4000" b="1" i="1" dirty="0">
                <a:solidFill>
                  <a:srgbClr val="66FFFF"/>
                </a:solidFill>
                <a:latin typeface="+mn-lt"/>
              </a:rPr>
            </a:br>
            <a:br>
              <a:rPr lang="en-GB" sz="4000" b="1" i="1" dirty="0">
                <a:solidFill>
                  <a:srgbClr val="66FFFF"/>
                </a:solidFill>
                <a:latin typeface="+mn-lt"/>
              </a:rPr>
            </a:br>
            <a:r>
              <a:rPr lang="en-GB" sz="4000" b="1" i="1" dirty="0">
                <a:solidFill>
                  <a:srgbClr val="66FFFF"/>
                </a:solidFill>
                <a:latin typeface="+mn-lt"/>
              </a:rPr>
              <a:t>About feeling stressed, your well-being and that you would like to interact more with each other. </a:t>
            </a:r>
            <a:r>
              <a:rPr lang="en-GB" sz="4000" b="1" dirty="0">
                <a:solidFill>
                  <a:srgbClr val="FFFFFF"/>
                </a:solidFill>
                <a:latin typeface="+mn-lt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017C-F769-4E32-833B-07DB94653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254" y="954280"/>
            <a:ext cx="6868952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We are looking at ways to include more breaks away from your screens and for opportunities where you can feel part of the St. Mark’s community again. 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8165CE2-21D9-4694-8C14-CC1CE130BF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614" y="5517931"/>
            <a:ext cx="1354417" cy="130045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3C043A5-BE9B-47E3-9404-8D7D45AC5D67}"/>
              </a:ext>
            </a:extLst>
          </p:cNvPr>
          <p:cNvSpPr txBox="1"/>
          <p:nvPr/>
        </p:nvSpPr>
        <p:spPr>
          <a:xfrm>
            <a:off x="4351722" y="192670"/>
            <a:ext cx="3220720" cy="523220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lang="en-GB" sz="2800" b="1" dirty="0"/>
              <a:t>Our response… 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AB63B04-2327-4A8F-9CDC-8DE35418EE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281920" y="10138"/>
            <a:ext cx="1907032" cy="182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227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A2523-1EAF-4AF8-B85B-BE1141EA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80" y="628546"/>
            <a:ext cx="3201366" cy="4146653"/>
          </a:xfrm>
        </p:spPr>
        <p:txBody>
          <a:bodyPr anchor="b">
            <a:normAutofit fontScale="90000"/>
          </a:bodyPr>
          <a:lstStyle/>
          <a:p>
            <a:r>
              <a:rPr lang="en-GB" sz="4800" b="1" i="1" dirty="0">
                <a:solidFill>
                  <a:srgbClr val="FF99CC"/>
                </a:solidFill>
                <a:latin typeface="+mn-lt"/>
              </a:rPr>
              <a:t>You told us…</a:t>
            </a:r>
            <a:br>
              <a:rPr lang="en-GB" sz="4000" b="1" i="1" dirty="0">
                <a:solidFill>
                  <a:srgbClr val="FF99CC"/>
                </a:solidFill>
                <a:latin typeface="+mn-lt"/>
              </a:rPr>
            </a:br>
            <a:br>
              <a:rPr lang="en-GB" sz="4000" b="1" i="1" dirty="0">
                <a:solidFill>
                  <a:srgbClr val="FF99CC"/>
                </a:solidFill>
                <a:latin typeface="+mn-lt"/>
              </a:rPr>
            </a:br>
            <a:br>
              <a:rPr lang="en-GB" sz="4000" b="1" i="1" dirty="0">
                <a:solidFill>
                  <a:srgbClr val="FF99CC"/>
                </a:solidFill>
                <a:latin typeface="+mn-lt"/>
              </a:rPr>
            </a:br>
            <a:r>
              <a:rPr lang="en-GB" sz="4000" b="1" i="1" dirty="0">
                <a:solidFill>
                  <a:srgbClr val="FF99CC"/>
                </a:solidFill>
                <a:latin typeface="+mn-lt"/>
              </a:rPr>
              <a:t>THANK YOU for all of our hard work. </a:t>
            </a:r>
            <a:endParaRPr lang="en-GB" sz="4000" b="1" dirty="0">
              <a:solidFill>
                <a:srgbClr val="CCCCFF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017C-F769-4E32-833B-07DB94653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8858" y="127234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400" dirty="0">
                <a:solidFill>
                  <a:schemeClr val="accent1">
                    <a:lumMod val="75000"/>
                  </a:schemeClr>
                </a:solidFill>
              </a:rPr>
              <a:t>Well done to everyone! We are so proud of you all. These are extremely difficult circumstances for everyone; the majority of St Mark’s students are working really well during remote learning. Thank you for appreciating the efforts of your teachers and keep up the great work! </a:t>
            </a:r>
          </a:p>
          <a:p>
            <a:pPr marL="0" indent="0">
              <a:buNone/>
            </a:pPr>
            <a:endParaRPr lang="en-GB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8165CE2-21D9-4694-8C14-CC1CE130BF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614" y="5517931"/>
            <a:ext cx="1354417" cy="130045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3C043A5-BE9B-47E3-9404-8D7D45AC5D67}"/>
              </a:ext>
            </a:extLst>
          </p:cNvPr>
          <p:cNvSpPr txBox="1"/>
          <p:nvPr/>
        </p:nvSpPr>
        <p:spPr>
          <a:xfrm>
            <a:off x="4351722" y="192670"/>
            <a:ext cx="3220720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en-GB" sz="2800" b="1" dirty="0"/>
              <a:t>Our response… </a:t>
            </a: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7323F3C6-01BF-44F4-92E2-B2594BB294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739157" y="10138"/>
            <a:ext cx="2388714" cy="158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42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493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Student Survey  January 2021 </vt:lpstr>
      <vt:lpstr>You told us…   Some people didn’t have a device to work on or were working on phones.  </vt:lpstr>
      <vt:lpstr>You told us…   You wanted less screen time and would read if you had more time. </vt:lpstr>
      <vt:lpstr>You told us…   About your preferences for lessons and would like more interactive  activities.  </vt:lpstr>
      <vt:lpstr>You told us…   About your concerns regarding your workload and the deadlines.  </vt:lpstr>
      <vt:lpstr>You told us…   About feeling stressed, your well-being and that you would like to interact more with each other.  </vt:lpstr>
      <vt:lpstr>You told us…   THANK YOU for all of our hard work.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Survey Feedback</dc:title>
  <dc:creator>Mcginty, James A</dc:creator>
  <cp:lastModifiedBy>andrea waugh-lucas</cp:lastModifiedBy>
  <cp:revision>15</cp:revision>
  <dcterms:created xsi:type="dcterms:W3CDTF">2021-01-29T14:29:39Z</dcterms:created>
  <dcterms:modified xsi:type="dcterms:W3CDTF">2021-02-03T11:46:06Z</dcterms:modified>
</cp:coreProperties>
</file>